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92" r:id="rId8"/>
    <p:sldId id="297" r:id="rId9"/>
    <p:sldId id="299" r:id="rId10"/>
    <p:sldId id="298" r:id="rId11"/>
    <p:sldId id="287" r:id="rId12"/>
    <p:sldId id="291" r:id="rId13"/>
    <p:sldId id="288" r:id="rId14"/>
    <p:sldId id="289" r:id="rId15"/>
    <p:sldId id="290" r:id="rId16"/>
    <p:sldId id="293" r:id="rId17"/>
    <p:sldId id="294" r:id="rId18"/>
    <p:sldId id="300" r:id="rId19"/>
    <p:sldId id="301" r:id="rId20"/>
    <p:sldId id="302" r:id="rId21"/>
    <p:sldId id="303"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16-Feb-21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16-Feb-21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16-Feb-21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16-Feb-21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16-Feb-21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16-Feb-21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16-Feb-21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16-Feb-21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16-Feb-21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16-Feb-21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16-Feb-21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16-Feb-21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16-Feb-21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16-Feb-21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16-Feb-21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16-Feb-21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fr-FR" sz="4000" dirty="0"/>
              <a:t>G</a:t>
            </a:r>
            <a:r>
              <a:rPr lang="en-US" sz="4000" dirty="0"/>
              <a:t>ender Age 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fr-FR" dirty="0">
                <a:solidFill>
                  <a:srgbClr val="5792BA"/>
                </a:solidFill>
              </a:rPr>
              <a:t>Y</a:t>
            </a:r>
            <a:r>
              <a:rPr lang="en-US" dirty="0" err="1">
                <a:solidFill>
                  <a:srgbClr val="5792BA"/>
                </a:solidFill>
              </a:rPr>
              <a:t>oussra</a:t>
            </a:r>
            <a:r>
              <a:rPr lang="en-US" dirty="0">
                <a:solidFill>
                  <a:srgbClr val="5792BA"/>
                </a:solidFill>
              </a:rPr>
              <a:t> </a:t>
            </a:r>
            <a:r>
              <a:rPr lang="en-US" dirty="0" err="1">
                <a:solidFill>
                  <a:srgbClr val="5792BA"/>
                </a:solidFill>
              </a:rPr>
              <a:t>Saadeddine</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FBBF-F0FB-4860-AFF9-41160F7D9D8B}"/>
              </a:ext>
            </a:extLst>
          </p:cNvPr>
          <p:cNvSpPr>
            <a:spLocks noGrp="1"/>
          </p:cNvSpPr>
          <p:nvPr>
            <p:ph type="title"/>
          </p:nvPr>
        </p:nvSpPr>
        <p:spPr/>
        <p:txBody>
          <a:bodyPr/>
          <a:lstStyle/>
          <a:p>
            <a:r>
              <a:rPr lang="fr-FR" dirty="0" err="1"/>
              <a:t>Gender</a:t>
            </a:r>
            <a:r>
              <a:rPr lang="fr-FR" dirty="0"/>
              <a:t> </a:t>
            </a:r>
            <a:r>
              <a:rPr lang="fr-FR" dirty="0" err="1"/>
              <a:t>Prediction</a:t>
            </a:r>
            <a:endParaRPr lang="en-US" dirty="0"/>
          </a:p>
        </p:txBody>
      </p:sp>
      <p:sp>
        <p:nvSpPr>
          <p:cNvPr id="3" name="Text Placeholder 2">
            <a:extLst>
              <a:ext uri="{FF2B5EF4-FFF2-40B4-BE49-F238E27FC236}">
                <a16:creationId xmlns:a16="http://schemas.microsoft.com/office/drawing/2014/main" id="{CD4F6E00-7539-46D1-A344-2375FE99F71F}"/>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90D79E92-BAFA-4F2F-BD29-5CDB325C7497}"/>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42E9E378-8976-4A45-AAE1-D861D6CA471D}"/>
              </a:ext>
            </a:extLst>
          </p:cNvPr>
          <p:cNvSpPr>
            <a:spLocks noGrp="1"/>
          </p:cNvSpPr>
          <p:nvPr>
            <p:ph type="body" sz="quarter" idx="3"/>
          </p:nvPr>
        </p:nvSpPr>
        <p:spPr/>
        <p:txBody>
          <a:bodyPr/>
          <a:lstStyle/>
          <a:p>
            <a:r>
              <a:rPr lang="fr-FR" dirty="0" err="1"/>
              <a:t>Resultat</a:t>
            </a:r>
            <a:endParaRPr lang="en-US" dirty="0"/>
          </a:p>
        </p:txBody>
      </p:sp>
      <p:sp>
        <p:nvSpPr>
          <p:cNvPr id="6" name="Content Placeholder 5">
            <a:extLst>
              <a:ext uri="{FF2B5EF4-FFF2-40B4-BE49-F238E27FC236}">
                <a16:creationId xmlns:a16="http://schemas.microsoft.com/office/drawing/2014/main" id="{CA596AC9-DDE2-4FCF-BAE8-B2E0C1583F84}"/>
              </a:ext>
            </a:extLst>
          </p:cNvPr>
          <p:cNvSpPr>
            <a:spLocks noGrp="1"/>
          </p:cNvSpPr>
          <p:nvPr>
            <p:ph sz="quarter" idx="4"/>
          </p:nvPr>
        </p:nvSpPr>
        <p:spPr/>
        <p:txBody>
          <a:bodyPr/>
          <a:lstStyle/>
          <a:p>
            <a:r>
              <a:rPr lang="fr-FR" dirty="0"/>
              <a:t>52% de performance </a:t>
            </a:r>
            <a:endParaRPr lang="en-US" dirty="0"/>
          </a:p>
        </p:txBody>
      </p:sp>
      <p:pic>
        <p:nvPicPr>
          <p:cNvPr id="7" name="Content Placeholder 3" descr="Diagram, table&#10;&#10;Description automatically generated">
            <a:extLst>
              <a:ext uri="{FF2B5EF4-FFF2-40B4-BE49-F238E27FC236}">
                <a16:creationId xmlns:a16="http://schemas.microsoft.com/office/drawing/2014/main" id="{5F657EBC-4D0C-4165-9531-38FD87F5A1E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1058" y="1772326"/>
            <a:ext cx="5565913" cy="460264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26220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1BCF-E190-434F-8D43-5FCBA518CA0D}"/>
              </a:ext>
            </a:extLst>
          </p:cNvPr>
          <p:cNvSpPr>
            <a:spLocks noGrp="1"/>
          </p:cNvSpPr>
          <p:nvPr>
            <p:ph type="title"/>
          </p:nvPr>
        </p:nvSpPr>
        <p:spPr/>
        <p:txBody>
          <a:bodyPr/>
          <a:lstStyle/>
          <a:p>
            <a:r>
              <a:rPr lang="fr-FR" dirty="0" err="1"/>
              <a:t>Gender</a:t>
            </a:r>
            <a:r>
              <a:rPr lang="fr-FR" dirty="0"/>
              <a:t> Prédiction</a:t>
            </a:r>
            <a:endParaRPr lang="en-US" dirty="0"/>
          </a:p>
        </p:txBody>
      </p:sp>
      <p:sp>
        <p:nvSpPr>
          <p:cNvPr id="3" name="Text Placeholder 2">
            <a:extLst>
              <a:ext uri="{FF2B5EF4-FFF2-40B4-BE49-F238E27FC236}">
                <a16:creationId xmlns:a16="http://schemas.microsoft.com/office/drawing/2014/main" id="{B2F83886-0202-40A5-A904-060EDE1AAD8D}"/>
              </a:ext>
            </a:extLst>
          </p:cNvPr>
          <p:cNvSpPr>
            <a:spLocks noGrp="1"/>
          </p:cNvSpPr>
          <p:nvPr>
            <p:ph type="body" idx="1"/>
          </p:nvPr>
        </p:nvSpPr>
        <p:spPr/>
        <p:txBody>
          <a:bodyPr/>
          <a:lstStyle/>
          <a:p>
            <a:endParaRPr lang="en-US"/>
          </a:p>
        </p:txBody>
      </p:sp>
      <p:pic>
        <p:nvPicPr>
          <p:cNvPr id="8" name="Content Placeholder 7" descr="A picture containing table&#10;&#10;Description automatically generated">
            <a:extLst>
              <a:ext uri="{FF2B5EF4-FFF2-40B4-BE49-F238E27FC236}">
                <a16:creationId xmlns:a16="http://schemas.microsoft.com/office/drawing/2014/main" id="{AB2EF207-A13A-4BFC-A3DE-8697F24B9DD1}"/>
              </a:ext>
            </a:extLst>
          </p:cNvPr>
          <p:cNvPicPr>
            <a:picLocks noGrp="1" noChangeAspect="1"/>
          </p:cNvPicPr>
          <p:nvPr>
            <p:ph sz="half" idx="2"/>
          </p:nvPr>
        </p:nvPicPr>
        <p:blipFill>
          <a:blip r:embed="rId2"/>
          <a:stretch>
            <a:fillRect/>
          </a:stretch>
        </p:blipFill>
        <p:spPr>
          <a:xfrm>
            <a:off x="913796" y="1855152"/>
            <a:ext cx="5049682" cy="3890011"/>
          </a:xfrm>
        </p:spPr>
      </p:pic>
      <p:sp>
        <p:nvSpPr>
          <p:cNvPr id="5" name="Text Placeholder 4">
            <a:extLst>
              <a:ext uri="{FF2B5EF4-FFF2-40B4-BE49-F238E27FC236}">
                <a16:creationId xmlns:a16="http://schemas.microsoft.com/office/drawing/2014/main" id="{8796ECBA-0CD4-4611-96DC-40C407663694}"/>
              </a:ext>
            </a:extLst>
          </p:cNvPr>
          <p:cNvSpPr>
            <a:spLocks noGrp="1"/>
          </p:cNvSpPr>
          <p:nvPr>
            <p:ph type="body" sz="quarter" idx="3"/>
          </p:nvPr>
        </p:nvSpPr>
        <p:spPr/>
        <p:txBody>
          <a:bodyPr/>
          <a:lstStyle/>
          <a:p>
            <a:r>
              <a:rPr lang="fr-FR" dirty="0" err="1"/>
              <a:t>Resultat</a:t>
            </a:r>
            <a:endParaRPr lang="en-US" dirty="0"/>
          </a:p>
        </p:txBody>
      </p:sp>
      <p:sp>
        <p:nvSpPr>
          <p:cNvPr id="6" name="Content Placeholder 5">
            <a:extLst>
              <a:ext uri="{FF2B5EF4-FFF2-40B4-BE49-F238E27FC236}">
                <a16:creationId xmlns:a16="http://schemas.microsoft.com/office/drawing/2014/main" id="{0C75CDD1-EF0C-4477-AA48-347DE2109D02}"/>
              </a:ext>
            </a:extLst>
          </p:cNvPr>
          <p:cNvSpPr>
            <a:spLocks noGrp="1"/>
          </p:cNvSpPr>
          <p:nvPr>
            <p:ph sz="quarter" idx="4"/>
          </p:nvPr>
        </p:nvSpPr>
        <p:spPr/>
        <p:txBody>
          <a:bodyPr/>
          <a:lstStyle/>
          <a:p>
            <a:r>
              <a:rPr lang="fr-FR" dirty="0"/>
              <a:t>Performance de 88% </a:t>
            </a:r>
            <a:endParaRPr lang="en-US" dirty="0"/>
          </a:p>
        </p:txBody>
      </p:sp>
    </p:spTree>
    <p:extLst>
      <p:ext uri="{BB962C8B-B14F-4D97-AF65-F5344CB8AC3E}">
        <p14:creationId xmlns:p14="http://schemas.microsoft.com/office/powerpoint/2010/main" val="93386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CF7D6E-DAD2-4046-93BB-202CDA367121}"/>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2936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C7FA-4CAF-4269-A2AA-6C0FD1307A4B}"/>
              </a:ext>
            </a:extLst>
          </p:cNvPr>
          <p:cNvSpPr>
            <a:spLocks noGrp="1"/>
          </p:cNvSpPr>
          <p:nvPr>
            <p:ph type="title"/>
          </p:nvPr>
        </p:nvSpPr>
        <p:spPr/>
        <p:txBody>
          <a:bodyPr/>
          <a:lstStyle/>
          <a:p>
            <a:r>
              <a:rPr lang="fr-FR" dirty="0"/>
              <a:t>Age Prédiction</a:t>
            </a:r>
            <a:endParaRPr lang="en-US" dirty="0"/>
          </a:p>
        </p:txBody>
      </p:sp>
      <p:sp>
        <p:nvSpPr>
          <p:cNvPr id="3" name="Text Placeholder 2">
            <a:extLst>
              <a:ext uri="{FF2B5EF4-FFF2-40B4-BE49-F238E27FC236}">
                <a16:creationId xmlns:a16="http://schemas.microsoft.com/office/drawing/2014/main" id="{4F067B2F-E9EA-4E34-A9C0-97CCB3687CF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EF577DBE-F555-4B6F-8885-A8F42E7F2D52}"/>
              </a:ext>
            </a:extLst>
          </p:cNvPr>
          <p:cNvSpPr>
            <a:spLocks noGrp="1"/>
          </p:cNvSpPr>
          <p:nvPr>
            <p:ph type="body" sz="quarter" idx="3"/>
          </p:nvPr>
        </p:nvSpPr>
        <p:spPr/>
        <p:txBody>
          <a:bodyPr/>
          <a:lstStyle/>
          <a:p>
            <a:r>
              <a:rPr lang="fr-FR" dirty="0"/>
              <a:t>Résultat</a:t>
            </a:r>
            <a:endParaRPr lang="en-US" dirty="0"/>
          </a:p>
        </p:txBody>
      </p:sp>
      <p:sp>
        <p:nvSpPr>
          <p:cNvPr id="6" name="Content Placeholder 5">
            <a:extLst>
              <a:ext uri="{FF2B5EF4-FFF2-40B4-BE49-F238E27FC236}">
                <a16:creationId xmlns:a16="http://schemas.microsoft.com/office/drawing/2014/main" id="{1455A9E5-CD31-4A72-966C-1C273D51FACB}"/>
              </a:ext>
            </a:extLst>
          </p:cNvPr>
          <p:cNvSpPr>
            <a:spLocks noGrp="1"/>
          </p:cNvSpPr>
          <p:nvPr>
            <p:ph sz="quarter" idx="4"/>
          </p:nvPr>
        </p:nvSpPr>
        <p:spPr/>
        <p:txBody>
          <a:bodyPr/>
          <a:lstStyle/>
          <a:p>
            <a:r>
              <a:rPr lang="fr-FR" dirty="0"/>
              <a:t>64% de performance =&gt;très bonne </a:t>
            </a:r>
            <a:r>
              <a:rPr lang="fr-FR" dirty="0" err="1"/>
              <a:t>resultat</a:t>
            </a:r>
            <a:endParaRPr lang="en-US" dirty="0"/>
          </a:p>
        </p:txBody>
      </p:sp>
      <p:pic>
        <p:nvPicPr>
          <p:cNvPr id="12" name="Content Placeholder 11" descr="A picture containing table&#10;&#10;Description automatically generated">
            <a:extLst>
              <a:ext uri="{FF2B5EF4-FFF2-40B4-BE49-F238E27FC236}">
                <a16:creationId xmlns:a16="http://schemas.microsoft.com/office/drawing/2014/main" id="{C34442A2-9584-407E-AF70-03A3BA56B463}"/>
              </a:ext>
            </a:extLst>
          </p:cNvPr>
          <p:cNvPicPr>
            <a:picLocks noGrp="1" noChangeAspect="1"/>
          </p:cNvPicPr>
          <p:nvPr>
            <p:ph sz="half" idx="2"/>
          </p:nvPr>
        </p:nvPicPr>
        <p:blipFill>
          <a:blip r:embed="rId2"/>
          <a:stretch>
            <a:fillRect/>
          </a:stretch>
        </p:blipFill>
        <p:spPr>
          <a:xfrm>
            <a:off x="808384" y="1749287"/>
            <a:ext cx="5287616" cy="4161183"/>
          </a:xfrm>
        </p:spPr>
      </p:pic>
    </p:spTree>
    <p:extLst>
      <p:ext uri="{BB962C8B-B14F-4D97-AF65-F5344CB8AC3E}">
        <p14:creationId xmlns:p14="http://schemas.microsoft.com/office/powerpoint/2010/main" val="163274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82534-B53B-434F-AD93-26F505A3758F}"/>
              </a:ext>
            </a:extLst>
          </p:cNvPr>
          <p:cNvPicPr>
            <a:picLocks noChangeAspect="1"/>
          </p:cNvPicPr>
          <p:nvPr/>
        </p:nvPicPr>
        <p:blipFill>
          <a:blip r:embed="rId2"/>
          <a:stretch>
            <a:fillRect/>
          </a:stretch>
        </p:blipFill>
        <p:spPr>
          <a:xfrm>
            <a:off x="1" y="1"/>
            <a:ext cx="12298016" cy="6858000"/>
          </a:xfrm>
          <a:prstGeom prst="rect">
            <a:avLst/>
          </a:prstGeom>
        </p:spPr>
      </p:pic>
    </p:spTree>
    <p:extLst>
      <p:ext uri="{BB962C8B-B14F-4D97-AF65-F5344CB8AC3E}">
        <p14:creationId xmlns:p14="http://schemas.microsoft.com/office/powerpoint/2010/main" val="53707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6AB45-2C58-49AA-9885-1168AF121AFB}"/>
              </a:ext>
            </a:extLst>
          </p:cNvPr>
          <p:cNvSpPr>
            <a:spLocks noGrp="1"/>
          </p:cNvSpPr>
          <p:nvPr>
            <p:ph type="title"/>
          </p:nvPr>
        </p:nvSpPr>
        <p:spPr/>
        <p:txBody>
          <a:bodyPr/>
          <a:lstStyle/>
          <a:p>
            <a:r>
              <a:rPr lang="fr-FR" dirty="0"/>
              <a:t>Age </a:t>
            </a:r>
            <a:r>
              <a:rPr lang="fr-FR" dirty="0" err="1"/>
              <a:t>Gender</a:t>
            </a:r>
            <a:r>
              <a:rPr lang="fr-FR" dirty="0"/>
              <a:t> </a:t>
            </a:r>
            <a:r>
              <a:rPr lang="fr-FR" dirty="0" err="1"/>
              <a:t>Prediction</a:t>
            </a:r>
            <a:endParaRPr lang="en-US" dirty="0"/>
          </a:p>
        </p:txBody>
      </p:sp>
      <p:sp>
        <p:nvSpPr>
          <p:cNvPr id="3" name="Content Placeholder 2">
            <a:extLst>
              <a:ext uri="{FF2B5EF4-FFF2-40B4-BE49-F238E27FC236}">
                <a16:creationId xmlns:a16="http://schemas.microsoft.com/office/drawing/2014/main" id="{635F1075-C7D7-47D3-93E9-1FD35342A5C7}"/>
              </a:ext>
            </a:extLst>
          </p:cNvPr>
          <p:cNvSpPr>
            <a:spLocks noGrp="1"/>
          </p:cNvSpPr>
          <p:nvPr>
            <p:ph idx="1"/>
          </p:nvPr>
        </p:nvSpPr>
        <p:spPr/>
        <p:txBody>
          <a:bodyPr>
            <a:normAutofit/>
          </a:bodyPr>
          <a:lstStyle/>
          <a:p>
            <a:r>
              <a:rPr lang="fr-FR" dirty="0"/>
              <a:t>Age / Gender.net sont des modèles de classification par âge et sexe formés sur l'ensemble de données Audience-OUI.</a:t>
            </a:r>
          </a:p>
          <a:p>
            <a:r>
              <a:rPr lang="en-US" dirty="0"/>
              <a:t>Published in IEEE Workshop on Analysis and Modeling of Faces and Gestures (AMFG), at the IEEE Conf. on Computer Vision and Pattern Recognition (CVPR), Boston, 2015</a:t>
            </a:r>
          </a:p>
          <a:p>
            <a:r>
              <a:rPr lang="fr-FR" dirty="0"/>
              <a:t> nous aborderons une application intéressante du </a:t>
            </a:r>
            <a:r>
              <a:rPr lang="fr-FR" dirty="0" err="1"/>
              <a:t>Deep</a:t>
            </a:r>
            <a:r>
              <a:rPr lang="fr-FR" dirty="0"/>
              <a:t> Learning appliquée aux visages. Nous évaluerons l'âge et déterminerons le sexe de la personne à partir d'une seule image. Le modèle est formé par Gil Levi et Tal </a:t>
            </a:r>
            <a:r>
              <a:rPr lang="fr-FR" dirty="0" err="1"/>
              <a:t>Hassner</a:t>
            </a:r>
            <a:r>
              <a:rPr lang="fr-FR" dirty="0"/>
              <a:t>. </a:t>
            </a:r>
            <a:endParaRPr lang="en-US" dirty="0"/>
          </a:p>
        </p:txBody>
      </p:sp>
    </p:spTree>
    <p:extLst>
      <p:ext uri="{BB962C8B-B14F-4D97-AF65-F5344CB8AC3E}">
        <p14:creationId xmlns:p14="http://schemas.microsoft.com/office/powerpoint/2010/main" val="3452657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5A0A-140B-4513-A58F-B2D38B3D11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F939B7-CAF4-4313-B9AB-9147EF3B36CA}"/>
              </a:ext>
            </a:extLst>
          </p:cNvPr>
          <p:cNvSpPr>
            <a:spLocks noGrp="1"/>
          </p:cNvSpPr>
          <p:nvPr>
            <p:ph idx="1"/>
          </p:nvPr>
        </p:nvSpPr>
        <p:spPr/>
        <p:txBody>
          <a:bodyPr>
            <a:normAutofit fontScale="85000" lnSpcReduction="20000"/>
          </a:bodyPr>
          <a:lstStyle/>
          <a:p>
            <a:r>
              <a:rPr lang="fr-FR" dirty="0"/>
              <a:t>Les auteurs ont utilisé une architecture de réseau neuronal convolutif très simple, similaire à </a:t>
            </a:r>
            <a:r>
              <a:rPr lang="fr-FR" dirty="0" err="1"/>
              <a:t>CaffeNet</a:t>
            </a:r>
            <a:r>
              <a:rPr lang="fr-FR" dirty="0"/>
              <a:t> et </a:t>
            </a:r>
            <a:r>
              <a:rPr lang="fr-FR" dirty="0" err="1"/>
              <a:t>AlexNet</a:t>
            </a:r>
            <a:r>
              <a:rPr lang="fr-FR" dirty="0"/>
              <a:t>. Le réseau utilise 3 couches convolutives, 2 couches entièrement connectées et une couche de sortie finale. Les détails des couches sont donnés ci-dessous.</a:t>
            </a:r>
          </a:p>
          <a:p>
            <a:endParaRPr lang="fr-FR" dirty="0"/>
          </a:p>
          <a:p>
            <a:r>
              <a:rPr lang="fr-FR" dirty="0"/>
              <a:t>Conv1: La première couche convolutive a 96 nœuds de taille de noyau 7.</a:t>
            </a:r>
          </a:p>
          <a:p>
            <a:r>
              <a:rPr lang="fr-FR" dirty="0"/>
              <a:t>Conv2: La deuxième couche de </a:t>
            </a:r>
            <a:r>
              <a:rPr lang="fr-FR" dirty="0" err="1"/>
              <a:t>conv</a:t>
            </a:r>
            <a:r>
              <a:rPr lang="fr-FR" dirty="0"/>
              <a:t> a 256 nœuds avec une taille de noyau 5.</a:t>
            </a:r>
          </a:p>
          <a:p>
            <a:r>
              <a:rPr lang="fr-FR" dirty="0"/>
              <a:t>Conv3: La troisième couche de </a:t>
            </a:r>
            <a:r>
              <a:rPr lang="fr-FR" dirty="0" err="1"/>
              <a:t>conv</a:t>
            </a:r>
            <a:r>
              <a:rPr lang="fr-FR" dirty="0"/>
              <a:t> a 384 nœuds avec une taille de noyau 3.</a:t>
            </a:r>
          </a:p>
          <a:p>
            <a:r>
              <a:rPr lang="fr-FR" dirty="0"/>
              <a:t>Les deux couches entièrement connectées ont 512 nœuds chacune.</a:t>
            </a:r>
          </a:p>
          <a:p>
            <a:r>
              <a:rPr lang="fr-FR" dirty="0"/>
              <a:t>Ils ont utilisé l'ensemble de données </a:t>
            </a:r>
            <a:r>
              <a:rPr lang="fr-FR" dirty="0" err="1"/>
              <a:t>Adience</a:t>
            </a:r>
            <a:r>
              <a:rPr lang="fr-FR" dirty="0"/>
              <a:t> pour entraîner le modèle.</a:t>
            </a:r>
            <a:endParaRPr lang="en-US" dirty="0"/>
          </a:p>
        </p:txBody>
      </p:sp>
    </p:spTree>
    <p:extLst>
      <p:ext uri="{BB962C8B-B14F-4D97-AF65-F5344CB8AC3E}">
        <p14:creationId xmlns:p14="http://schemas.microsoft.com/office/powerpoint/2010/main" val="3797830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5B54-8156-4150-B6B9-0092803C9750}"/>
              </a:ext>
            </a:extLst>
          </p:cNvPr>
          <p:cNvSpPr>
            <a:spLocks noGrp="1"/>
          </p:cNvSpPr>
          <p:nvPr>
            <p:ph type="title"/>
          </p:nvPr>
        </p:nvSpPr>
        <p:spPr/>
        <p:txBody>
          <a:bodyPr/>
          <a:lstStyle/>
          <a:p>
            <a:endParaRPr lang="en-US"/>
          </a:p>
        </p:txBody>
      </p:sp>
      <p:pic>
        <p:nvPicPr>
          <p:cNvPr id="5" name="Content Placeholder 4" descr="A picture containing person, outdoor&#10;&#10;Description automatically generated">
            <a:extLst>
              <a:ext uri="{FF2B5EF4-FFF2-40B4-BE49-F238E27FC236}">
                <a16:creationId xmlns:a16="http://schemas.microsoft.com/office/drawing/2014/main" id="{3A6DBE33-CAC6-4F2E-8361-2877056E4981}"/>
              </a:ext>
            </a:extLst>
          </p:cNvPr>
          <p:cNvPicPr>
            <a:picLocks noGrp="1" noChangeAspect="1"/>
          </p:cNvPicPr>
          <p:nvPr>
            <p:ph idx="1"/>
          </p:nvPr>
        </p:nvPicPr>
        <p:blipFill>
          <a:blip r:embed="rId2"/>
          <a:stretch>
            <a:fillRect/>
          </a:stretch>
        </p:blipFill>
        <p:spPr>
          <a:xfrm>
            <a:off x="0" y="0"/>
            <a:ext cx="6888526" cy="4214191"/>
          </a:xfrm>
        </p:spPr>
      </p:pic>
      <p:pic>
        <p:nvPicPr>
          <p:cNvPr id="7" name="Picture 6" descr="A picture containing baby, indoor&#10;&#10;Description automatically generated">
            <a:extLst>
              <a:ext uri="{FF2B5EF4-FFF2-40B4-BE49-F238E27FC236}">
                <a16:creationId xmlns:a16="http://schemas.microsoft.com/office/drawing/2014/main" id="{491A76D2-C56B-42B6-AC90-BD867D519339}"/>
              </a:ext>
            </a:extLst>
          </p:cNvPr>
          <p:cNvPicPr>
            <a:picLocks noChangeAspect="1"/>
          </p:cNvPicPr>
          <p:nvPr/>
        </p:nvPicPr>
        <p:blipFill>
          <a:blip r:embed="rId3"/>
          <a:stretch>
            <a:fillRect/>
          </a:stretch>
        </p:blipFill>
        <p:spPr>
          <a:xfrm>
            <a:off x="6888526" y="-1"/>
            <a:ext cx="5303474" cy="4214192"/>
          </a:xfrm>
          <a:prstGeom prst="rect">
            <a:avLst/>
          </a:prstGeom>
        </p:spPr>
      </p:pic>
      <p:pic>
        <p:nvPicPr>
          <p:cNvPr id="9" name="Picture 8" descr="A picture containing person, outdoor&#10;&#10;Description automatically generated">
            <a:extLst>
              <a:ext uri="{FF2B5EF4-FFF2-40B4-BE49-F238E27FC236}">
                <a16:creationId xmlns:a16="http://schemas.microsoft.com/office/drawing/2014/main" id="{30D20D1D-08CA-4BC9-8087-238C6320B8DB}"/>
              </a:ext>
            </a:extLst>
          </p:cNvPr>
          <p:cNvPicPr>
            <a:picLocks noChangeAspect="1"/>
          </p:cNvPicPr>
          <p:nvPr/>
        </p:nvPicPr>
        <p:blipFill>
          <a:blip r:embed="rId4"/>
          <a:stretch>
            <a:fillRect/>
          </a:stretch>
        </p:blipFill>
        <p:spPr>
          <a:xfrm>
            <a:off x="0" y="4214190"/>
            <a:ext cx="12192000" cy="2643809"/>
          </a:xfrm>
          <a:prstGeom prst="rect">
            <a:avLst/>
          </a:prstGeom>
        </p:spPr>
      </p:pic>
    </p:spTree>
    <p:extLst>
      <p:ext uri="{BB962C8B-B14F-4D97-AF65-F5344CB8AC3E}">
        <p14:creationId xmlns:p14="http://schemas.microsoft.com/office/powerpoint/2010/main" val="3708551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179B-4AF9-4324-AE35-59A67CE7B748}"/>
              </a:ext>
            </a:extLst>
          </p:cNvPr>
          <p:cNvSpPr>
            <a:spLocks noGrp="1"/>
          </p:cNvSpPr>
          <p:nvPr>
            <p:ph type="title"/>
          </p:nvPr>
        </p:nvSpPr>
        <p:spPr/>
        <p:txBody>
          <a:bodyPr/>
          <a:lstStyle/>
          <a:p>
            <a:r>
              <a:rPr lang="fr-FR" dirty="0" err="1"/>
              <a:t>Resultat</a:t>
            </a:r>
            <a:endParaRPr lang="en-US" dirty="0"/>
          </a:p>
        </p:txBody>
      </p:sp>
      <p:sp>
        <p:nvSpPr>
          <p:cNvPr id="3" name="Content Placeholder 2">
            <a:extLst>
              <a:ext uri="{FF2B5EF4-FFF2-40B4-BE49-F238E27FC236}">
                <a16:creationId xmlns:a16="http://schemas.microsoft.com/office/drawing/2014/main" id="{DEEFA65F-0278-4BEC-A294-FCB66B20E5BC}"/>
              </a:ext>
            </a:extLst>
          </p:cNvPr>
          <p:cNvSpPr>
            <a:spLocks noGrp="1"/>
          </p:cNvSpPr>
          <p:nvPr>
            <p:ph idx="1"/>
          </p:nvPr>
        </p:nvSpPr>
        <p:spPr/>
        <p:txBody>
          <a:bodyPr/>
          <a:lstStyle/>
          <a:p>
            <a:r>
              <a:rPr lang="en-US" dirty="0"/>
              <a:t>Gender estimation results on the Audience benchmark 86,8%</a:t>
            </a:r>
          </a:p>
          <a:p>
            <a:r>
              <a:rPr lang="en-US" dirty="0"/>
              <a:t>Age estimation </a:t>
            </a:r>
            <a:r>
              <a:rPr lang="en-US" dirty="0" err="1"/>
              <a:t>resultats</a:t>
            </a:r>
            <a:r>
              <a:rPr lang="en-US" dirty="0"/>
              <a:t> on the Audience benchmark  84,7%</a:t>
            </a:r>
          </a:p>
        </p:txBody>
      </p:sp>
    </p:spTree>
    <p:extLst>
      <p:ext uri="{BB962C8B-B14F-4D97-AF65-F5344CB8AC3E}">
        <p14:creationId xmlns:p14="http://schemas.microsoft.com/office/powerpoint/2010/main" val="447122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9242E-C518-4B43-B4A3-46FCE9E79DEC}"/>
              </a:ext>
            </a:extLst>
          </p:cNvPr>
          <p:cNvSpPr>
            <a:spLocks noGrp="1"/>
          </p:cNvSpPr>
          <p:nvPr>
            <p:ph type="title"/>
          </p:nvPr>
        </p:nvSpPr>
        <p:spPr/>
        <p:txBody>
          <a:bodyPr/>
          <a:lstStyle/>
          <a:p>
            <a:r>
              <a:rPr lang="fr-FR" dirty="0"/>
              <a:t>Conclusion</a:t>
            </a:r>
            <a:endParaRPr lang="en-US" dirty="0"/>
          </a:p>
        </p:txBody>
      </p:sp>
      <p:sp>
        <p:nvSpPr>
          <p:cNvPr id="3" name="Content Placeholder 2">
            <a:extLst>
              <a:ext uri="{FF2B5EF4-FFF2-40B4-BE49-F238E27FC236}">
                <a16:creationId xmlns:a16="http://schemas.microsoft.com/office/drawing/2014/main" id="{E8A3D3E1-2E5A-4289-AEE9-665E8AB37CE5}"/>
              </a:ext>
            </a:extLst>
          </p:cNvPr>
          <p:cNvSpPr>
            <a:spLocks noGrp="1"/>
          </p:cNvSpPr>
          <p:nvPr>
            <p:ph idx="1"/>
          </p:nvPr>
        </p:nvSpPr>
        <p:spPr>
          <a:xfrm>
            <a:off x="913795" y="2076450"/>
            <a:ext cx="10353762" cy="4364107"/>
          </a:xfrm>
        </p:spPr>
        <p:txBody>
          <a:bodyPr>
            <a:normAutofit/>
          </a:bodyPr>
          <a:lstStyle/>
          <a:p>
            <a:pPr marL="36900" indent="0">
              <a:buNone/>
            </a:pPr>
            <a:r>
              <a:rPr lang="fr-FR" dirty="0"/>
              <a:t>La prédiction du sexe et de l'âge des personnes à partir de leurs images faciales est un problème de recherche continu et actif. </a:t>
            </a:r>
          </a:p>
          <a:p>
            <a:pPr marL="36900" indent="0">
              <a:buNone/>
            </a:pPr>
            <a:r>
              <a:rPr lang="fr-FR" dirty="0"/>
              <a:t>Les chercheurs ont suggéré un certain nombre de méthodes pour résoudre ce problème, mais les critères et les performances réelles sont encore insuffisants. Une approche statistique de reconnaissance de formes pour résoudre ce problème est proposée dans ce projet.</a:t>
            </a:r>
          </a:p>
          <a:p>
            <a:pPr marL="36900" indent="0">
              <a:buNone/>
            </a:pPr>
            <a:r>
              <a:rPr lang="fr-FR" dirty="0"/>
              <a:t>Dans ce projet, des images de visage d'individus ont été entraînées avec des réseaux de neurones convolutifs, et l'âge et le sexe avec un taux de succès élevé ont été prédits nous avons pu atteindre une performance de 99% pour la prédiction du sexe et 64% pour la prédiction de </a:t>
            </a:r>
            <a:r>
              <a:rPr lang="fr-FR" dirty="0" err="1"/>
              <a:t>l’age</a:t>
            </a:r>
            <a:r>
              <a:rPr lang="fr-FR" dirty="0"/>
              <a:t>. </a:t>
            </a:r>
            <a:endParaRPr lang="en-US" dirty="0"/>
          </a:p>
        </p:txBody>
      </p:sp>
    </p:spTree>
    <p:extLst>
      <p:ext uri="{BB962C8B-B14F-4D97-AF65-F5344CB8AC3E}">
        <p14:creationId xmlns:p14="http://schemas.microsoft.com/office/powerpoint/2010/main" val="4080824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7FF7-1B22-458F-992A-28F362C6FB2E}"/>
              </a:ext>
            </a:extLst>
          </p:cNvPr>
          <p:cNvSpPr>
            <a:spLocks noGrp="1"/>
          </p:cNvSpPr>
          <p:nvPr>
            <p:ph type="title"/>
          </p:nvPr>
        </p:nvSpPr>
        <p:spPr/>
        <p:txBody>
          <a:bodyPr/>
          <a:lstStyle/>
          <a:p>
            <a:r>
              <a:rPr lang="fr-FR" dirty="0"/>
              <a:t>Introduction</a:t>
            </a:r>
            <a:endParaRPr lang="en-US" dirty="0"/>
          </a:p>
        </p:txBody>
      </p:sp>
      <p:sp>
        <p:nvSpPr>
          <p:cNvPr id="3" name="Content Placeholder 2">
            <a:extLst>
              <a:ext uri="{FF2B5EF4-FFF2-40B4-BE49-F238E27FC236}">
                <a16:creationId xmlns:a16="http://schemas.microsoft.com/office/drawing/2014/main" id="{146BC331-C7CB-47DD-A2A1-964C9C4AC282}"/>
              </a:ext>
            </a:extLst>
          </p:cNvPr>
          <p:cNvSpPr>
            <a:spLocks noGrp="1"/>
          </p:cNvSpPr>
          <p:nvPr>
            <p:ph idx="1"/>
          </p:nvPr>
        </p:nvSpPr>
        <p:spPr/>
        <p:txBody>
          <a:bodyPr>
            <a:normAutofit fontScale="92500" lnSpcReduction="10000"/>
          </a:bodyPr>
          <a:lstStyle/>
          <a:p>
            <a:pPr marL="36900" indent="0">
              <a:buNone/>
            </a:pPr>
            <a:r>
              <a:rPr lang="fr-FR" dirty="0"/>
              <a:t>L'âge et le sexe, deux des attributs faciaux clés, jouent un rôle très fondamental dans les interactions sociales, faisant de l'estimation de l'âge et du sexe à partir d'une image de visage unique une tâche importante dans les applications intelligentes, telles que le contrôle d'accès, l'interaction homme-ordinateur, l'application de la loi, intelligence marketing et surveillance visuelle, etc. </a:t>
            </a:r>
          </a:p>
          <a:p>
            <a:pPr marL="36900" indent="0">
              <a:buNone/>
            </a:pPr>
            <a:r>
              <a:rPr lang="fr-FR" dirty="0"/>
              <a:t>La classification automatique par âge et par sexe est devenue pertinente pour un nombre croissant d'applications, en particulier depuis l'essor des plateformes sociales et des médias sociaux. </a:t>
            </a:r>
          </a:p>
          <a:p>
            <a:pPr marL="36900" indent="0">
              <a:buNone/>
            </a:pPr>
            <a:endParaRPr lang="fr-FR" dirty="0"/>
          </a:p>
          <a:p>
            <a:pPr marL="36900" indent="0">
              <a:buNone/>
            </a:pPr>
            <a:r>
              <a:rPr lang="fr-FR" dirty="0"/>
              <a:t> </a:t>
            </a:r>
            <a:endParaRPr lang="en-US" dirty="0"/>
          </a:p>
        </p:txBody>
      </p:sp>
    </p:spTree>
    <p:extLst>
      <p:ext uri="{BB962C8B-B14F-4D97-AF65-F5344CB8AC3E}">
        <p14:creationId xmlns:p14="http://schemas.microsoft.com/office/powerpoint/2010/main" val="35025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6F70-75CF-4063-8762-AFF2D2BDD8F5}"/>
              </a:ext>
            </a:extLst>
          </p:cNvPr>
          <p:cNvSpPr>
            <a:spLocks noGrp="1"/>
          </p:cNvSpPr>
          <p:nvPr>
            <p:ph type="title"/>
          </p:nvPr>
        </p:nvSpPr>
        <p:spPr/>
        <p:txBody>
          <a:bodyPr/>
          <a:lstStyle/>
          <a:p>
            <a:r>
              <a:rPr lang="fr-FR" dirty="0"/>
              <a:t>Problématique</a:t>
            </a:r>
            <a:endParaRPr lang="en-US" dirty="0"/>
          </a:p>
        </p:txBody>
      </p:sp>
      <p:sp>
        <p:nvSpPr>
          <p:cNvPr id="3" name="Content Placeholder 2">
            <a:extLst>
              <a:ext uri="{FF2B5EF4-FFF2-40B4-BE49-F238E27FC236}">
                <a16:creationId xmlns:a16="http://schemas.microsoft.com/office/drawing/2014/main" id="{E8E46F32-2F86-4A35-81A2-8E7DCDFCFCC6}"/>
              </a:ext>
            </a:extLst>
          </p:cNvPr>
          <p:cNvSpPr>
            <a:spLocks noGrp="1"/>
          </p:cNvSpPr>
          <p:nvPr>
            <p:ph idx="1"/>
          </p:nvPr>
        </p:nvSpPr>
        <p:spPr/>
        <p:txBody>
          <a:bodyPr>
            <a:normAutofit fontScale="85000" lnSpcReduction="20000"/>
          </a:bodyPr>
          <a:lstStyle/>
          <a:p>
            <a:pPr marL="36900" indent="0">
              <a:buNone/>
            </a:pPr>
            <a:r>
              <a:rPr lang="fr-FR" dirty="0"/>
              <a:t>Le visage d'une personne joue un rôle très important pour identifier la personne de manière unique. Deux traits importants, à savoir l'âge et le sexe, peuvent améliorer les performances de la reconnaissance faciale. Du point de vue humain, il est très facile d'estimer le sexe et l'âge de la personne sur la base de la visualisation, mais si nous voyons du point de vue de la machine, ils ne le peuvent pas. Estimer l'âge et le sexe à partir de l'image du visage est une tâche difficile pour une machine en raison des variations, de l'éclairage et d'autres conditions du visage.</a:t>
            </a:r>
          </a:p>
          <a:p>
            <a:pPr marL="36900" indent="0">
              <a:buNone/>
            </a:pPr>
            <a:endParaRPr lang="fr-FR" dirty="0"/>
          </a:p>
          <a:p>
            <a:pPr marL="36900" indent="0">
              <a:buNone/>
            </a:pPr>
            <a:r>
              <a:rPr lang="fr-FR" dirty="0"/>
              <a:t>Ainsi, la prédiction de l'âge à partir d'une seule image n'est pas un problème très facile à résoudre car l'âge perçu dépend de nombreux facteurs et les personnes du même âge peuvent sembler assez différentes dans diverses parties du monde. De plus, les gens essaient très fort de cacher leur âge réel.</a:t>
            </a:r>
            <a:endParaRPr lang="en-US" dirty="0"/>
          </a:p>
        </p:txBody>
      </p:sp>
    </p:spTree>
    <p:extLst>
      <p:ext uri="{BB962C8B-B14F-4D97-AF65-F5344CB8AC3E}">
        <p14:creationId xmlns:p14="http://schemas.microsoft.com/office/powerpoint/2010/main" val="118518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A69C-99AC-427D-B0C7-29BC1FCEF89F}"/>
              </a:ext>
            </a:extLst>
          </p:cNvPr>
          <p:cNvSpPr>
            <a:spLocks noGrp="1"/>
          </p:cNvSpPr>
          <p:nvPr>
            <p:ph type="title"/>
          </p:nvPr>
        </p:nvSpPr>
        <p:spPr/>
        <p:txBody>
          <a:bodyPr/>
          <a:lstStyle/>
          <a:p>
            <a:r>
              <a:rPr lang="fr-FR" dirty="0"/>
              <a:t>Synthèse état d’art</a:t>
            </a:r>
            <a:endParaRPr lang="en-US" dirty="0"/>
          </a:p>
        </p:txBody>
      </p:sp>
      <p:sp>
        <p:nvSpPr>
          <p:cNvPr id="3" name="Content Placeholder 2">
            <a:extLst>
              <a:ext uri="{FF2B5EF4-FFF2-40B4-BE49-F238E27FC236}">
                <a16:creationId xmlns:a16="http://schemas.microsoft.com/office/drawing/2014/main" id="{55557753-47EE-4050-BFC5-E1C7570F7FBD}"/>
              </a:ext>
            </a:extLst>
          </p:cNvPr>
          <p:cNvSpPr>
            <a:spLocks noGrp="1"/>
          </p:cNvSpPr>
          <p:nvPr>
            <p:ph idx="1"/>
          </p:nvPr>
        </p:nvSpPr>
        <p:spPr>
          <a:xfrm>
            <a:off x="913795" y="1866900"/>
            <a:ext cx="10353762" cy="4494143"/>
          </a:xfrm>
        </p:spPr>
        <p:txBody>
          <a:bodyPr>
            <a:normAutofit/>
          </a:bodyPr>
          <a:lstStyle/>
          <a:p>
            <a:pPr marL="36900" indent="0">
              <a:buNone/>
            </a:pPr>
            <a:r>
              <a:rPr lang="fr-FR" sz="1600" dirty="0"/>
              <a:t>Concernant notre thématique qui s’articule sur la prédiction d’âge et sexe en se basant des images, on a pu obtenir les résultats suivants en analysant les travaux de recherche provenant de célèbres universités à savoir : </a:t>
            </a:r>
            <a:r>
              <a:rPr lang="fr-FR" sz="1600" dirty="0" err="1"/>
              <a:t>University</a:t>
            </a:r>
            <a:r>
              <a:rPr lang="fr-FR" sz="1600" dirty="0"/>
              <a:t> of Bridgeport, </a:t>
            </a:r>
            <a:r>
              <a:rPr lang="fr-FR" sz="1600" dirty="0" err="1"/>
              <a:t>University</a:t>
            </a:r>
            <a:r>
              <a:rPr lang="fr-FR" sz="1600" dirty="0"/>
              <a:t> of Groningen… et traitant déjà notre sujet choisi : </a:t>
            </a:r>
          </a:p>
          <a:p>
            <a:pPr marL="36900" indent="0">
              <a:buNone/>
            </a:pPr>
            <a:r>
              <a:rPr lang="fr-FR" sz="1600" dirty="0"/>
              <a:t>Tout d’abord, on constate qu’on peut regrouper les études effectués selon deux principales types ; des études qui se focalisent sur des modèles d’entrainement </a:t>
            </a:r>
            <a:r>
              <a:rPr lang="fr-FR" sz="1600" dirty="0" err="1"/>
              <a:t>learning</a:t>
            </a:r>
            <a:r>
              <a:rPr lang="fr-FR" sz="1600" dirty="0"/>
              <a:t>, et celles qui se focalisent sur </a:t>
            </a:r>
            <a:r>
              <a:rPr lang="fr-FR" sz="1600" dirty="0" err="1"/>
              <a:t>transfer</a:t>
            </a:r>
            <a:r>
              <a:rPr lang="fr-FR" sz="1600" dirty="0"/>
              <a:t> </a:t>
            </a:r>
            <a:r>
              <a:rPr lang="fr-FR" sz="1600" dirty="0" err="1"/>
              <a:t>learning</a:t>
            </a:r>
            <a:r>
              <a:rPr lang="fr-FR" sz="1600" dirty="0"/>
              <a:t>. </a:t>
            </a:r>
          </a:p>
          <a:p>
            <a:pPr marL="36900" indent="0">
              <a:buNone/>
            </a:pPr>
            <a:r>
              <a:rPr lang="fr-FR" sz="1600" dirty="0"/>
              <a:t>Toutes ces études ont pour but commun le traitement des images humaines afin de donner la première impression sur les deux variables : âge et sexe en utilisant des modèles qui se différencient au niveau de leurs performances. </a:t>
            </a:r>
          </a:p>
          <a:p>
            <a:pPr marL="36900" indent="0">
              <a:buNone/>
            </a:pPr>
            <a:r>
              <a:rPr lang="fr-FR" sz="1600" dirty="0"/>
              <a:t>Généralement, on a aperçu que les modèles utilisés pour les différents articles ont conduit aux bons résultats concernant la prédiction des deux variables, cependant l’article « </a:t>
            </a:r>
            <a:r>
              <a:rPr lang="fr-FR" sz="1600" dirty="0" err="1"/>
              <a:t>Deeply</a:t>
            </a:r>
            <a:r>
              <a:rPr lang="fr-FR" sz="1600" dirty="0"/>
              <a:t> </a:t>
            </a:r>
            <a:r>
              <a:rPr lang="fr-FR" sz="1600" dirty="0" err="1"/>
              <a:t>Learned</a:t>
            </a:r>
            <a:r>
              <a:rPr lang="fr-FR" sz="1600" dirty="0"/>
              <a:t> </a:t>
            </a:r>
            <a:r>
              <a:rPr lang="fr-FR" sz="1600" dirty="0" err="1"/>
              <a:t>Classifiers</a:t>
            </a:r>
            <a:r>
              <a:rPr lang="fr-FR" sz="1600" dirty="0"/>
              <a:t> for Age and </a:t>
            </a:r>
            <a:r>
              <a:rPr lang="fr-FR" sz="1600" dirty="0" err="1"/>
              <a:t>Gender</a:t>
            </a:r>
            <a:r>
              <a:rPr lang="fr-FR" sz="1600" dirty="0"/>
              <a:t> </a:t>
            </a:r>
            <a:r>
              <a:rPr lang="fr-FR" sz="1600" dirty="0" err="1"/>
              <a:t>Predictions</a:t>
            </a:r>
            <a:r>
              <a:rPr lang="fr-FR" sz="1600" dirty="0"/>
              <a:t> of </a:t>
            </a:r>
            <a:r>
              <a:rPr lang="fr-FR" sz="1600" dirty="0" err="1"/>
              <a:t>Unfiltered</a:t>
            </a:r>
            <a:r>
              <a:rPr lang="fr-FR" sz="1600" dirty="0"/>
              <a:t> Faces », nous a fourni le modèle VGG-Face qui a donné une meilleure performance dans la prédiction d’âge (90.57%), et l’article « </a:t>
            </a:r>
            <a:r>
              <a:rPr lang="fr-FR" sz="1600" dirty="0" err="1"/>
              <a:t>Deep</a:t>
            </a:r>
            <a:r>
              <a:rPr lang="fr-FR" sz="1600" dirty="0"/>
              <a:t> </a:t>
            </a:r>
            <a:r>
              <a:rPr lang="fr-FR" sz="1600" dirty="0" err="1"/>
              <a:t>Convolutional</a:t>
            </a:r>
            <a:r>
              <a:rPr lang="fr-FR" sz="1600" dirty="0"/>
              <a:t> Neural Networks and Support </a:t>
            </a:r>
            <a:r>
              <a:rPr lang="fr-FR" sz="1600" dirty="0" err="1"/>
              <a:t>Vector</a:t>
            </a:r>
            <a:r>
              <a:rPr lang="fr-FR" sz="1600" dirty="0"/>
              <a:t> Machines for </a:t>
            </a:r>
            <a:r>
              <a:rPr lang="fr-FR" sz="1600" dirty="0" err="1"/>
              <a:t>Gender</a:t>
            </a:r>
            <a:r>
              <a:rPr lang="fr-FR" sz="1600" dirty="0"/>
              <a:t> Recognition » qui nous a présenté le modèle suivant : CNN + Fine tuning + dropout-SVM + </a:t>
            </a:r>
            <a:r>
              <a:rPr lang="fr-FR" sz="1600" dirty="0" err="1"/>
              <a:t>oversampling</a:t>
            </a:r>
            <a:r>
              <a:rPr lang="fr-FR" sz="1600" dirty="0"/>
              <a:t> afin de nous donner la meilleure performance en ce qui concerne la prédiction du genre(96,6%)</a:t>
            </a:r>
            <a:endParaRPr lang="en-US" sz="1600" dirty="0"/>
          </a:p>
        </p:txBody>
      </p:sp>
    </p:spTree>
    <p:extLst>
      <p:ext uri="{BB962C8B-B14F-4D97-AF65-F5344CB8AC3E}">
        <p14:creationId xmlns:p14="http://schemas.microsoft.com/office/powerpoint/2010/main" val="3988491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6C6C5-EC0D-4EAF-BD9F-16CD9A1F623C}"/>
              </a:ext>
            </a:extLst>
          </p:cNvPr>
          <p:cNvSpPr>
            <a:spLocks noGrp="1"/>
          </p:cNvSpPr>
          <p:nvPr>
            <p:ph type="title"/>
          </p:nvPr>
        </p:nvSpPr>
        <p:spPr/>
        <p:txBody>
          <a:bodyPr/>
          <a:lstStyle/>
          <a:p>
            <a:r>
              <a:rPr lang="fr-FR" dirty="0" err="1"/>
              <a:t>Dataset</a:t>
            </a:r>
            <a:r>
              <a:rPr lang="fr-FR" dirty="0"/>
              <a:t> </a:t>
            </a:r>
            <a:endParaRPr lang="en-US" dirty="0"/>
          </a:p>
        </p:txBody>
      </p:sp>
      <p:sp>
        <p:nvSpPr>
          <p:cNvPr id="3" name="Content Placeholder 2">
            <a:extLst>
              <a:ext uri="{FF2B5EF4-FFF2-40B4-BE49-F238E27FC236}">
                <a16:creationId xmlns:a16="http://schemas.microsoft.com/office/drawing/2014/main" id="{DD5722CB-B961-4023-B39F-EC7B0722CC44}"/>
              </a:ext>
            </a:extLst>
          </p:cNvPr>
          <p:cNvSpPr>
            <a:spLocks noGrp="1"/>
          </p:cNvSpPr>
          <p:nvPr>
            <p:ph idx="1"/>
          </p:nvPr>
        </p:nvSpPr>
        <p:spPr/>
        <p:txBody>
          <a:bodyPr>
            <a:normAutofit lnSpcReduction="10000"/>
          </a:bodyPr>
          <a:lstStyle/>
          <a:p>
            <a:r>
              <a:rPr lang="fr-FR" dirty="0"/>
              <a:t>Le jeu de données </a:t>
            </a:r>
            <a:r>
              <a:rPr lang="fr-FR" dirty="0" err="1"/>
              <a:t>UTKFace</a:t>
            </a:r>
            <a:r>
              <a:rPr lang="fr-FR" dirty="0"/>
              <a:t> est un jeu de données de visage à grande échelle avec une longue période d'âge (de 0 à 116 ans). L'ensemble de données comprend plus de 20 000 images de visage avec des annotations d'âge, de sexe et d'origine ethnique. Les images couvrent de grandes variations de pose, d'expression faciale, d'illumination, d'occlusion, de résolution, etc. </a:t>
            </a:r>
          </a:p>
          <a:p>
            <a:r>
              <a:rPr lang="fr-FR" dirty="0"/>
              <a:t>Cet ensemble de données pourrait être utilisé pour une variété de tâches, par exemple, détection de visage, estimation de l'âge, progression / régression d'âge, localisation de points de repère, etc.</a:t>
            </a:r>
          </a:p>
          <a:p>
            <a:endParaRPr lang="en-US" dirty="0"/>
          </a:p>
        </p:txBody>
      </p:sp>
    </p:spTree>
    <p:extLst>
      <p:ext uri="{BB962C8B-B14F-4D97-AF65-F5344CB8AC3E}">
        <p14:creationId xmlns:p14="http://schemas.microsoft.com/office/powerpoint/2010/main" val="840261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FE22-3C75-4369-A8E0-B5BFCF4F510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53D4202-B5AB-44E9-9877-B5CD6D0DABED}"/>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50C544B4-E110-4740-8094-2FFA71F6B7C4}"/>
              </a:ext>
            </a:extLst>
          </p:cNvPr>
          <p:cNvSpPr>
            <a:spLocks noGrp="1"/>
          </p:cNvSpPr>
          <p:nvPr>
            <p:ph sz="half" idx="2"/>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FC2D0499-FD88-41BB-8360-8677C023A9EA}"/>
              </a:ext>
            </a:extLst>
          </p:cNvPr>
          <p:cNvSpPr>
            <a:spLocks noGrp="1"/>
          </p:cNvSpPr>
          <p:nvPr>
            <p:ph type="body" sz="quarter" idx="3"/>
          </p:nvPr>
        </p:nvSpPr>
        <p:spPr/>
        <p:txBody>
          <a:bodyPr/>
          <a:lstStyle/>
          <a:p>
            <a:r>
              <a:rPr lang="fr-FR" dirty="0"/>
              <a:t>Point fort</a:t>
            </a:r>
            <a:endParaRPr lang="en-US" dirty="0"/>
          </a:p>
        </p:txBody>
      </p:sp>
      <p:sp>
        <p:nvSpPr>
          <p:cNvPr id="6" name="Content Placeholder 5">
            <a:extLst>
              <a:ext uri="{FF2B5EF4-FFF2-40B4-BE49-F238E27FC236}">
                <a16:creationId xmlns:a16="http://schemas.microsoft.com/office/drawing/2014/main" id="{6D68D793-5A9F-4028-8B2C-7B9808D7B968}"/>
              </a:ext>
            </a:extLst>
          </p:cNvPr>
          <p:cNvSpPr>
            <a:spLocks noGrp="1"/>
          </p:cNvSpPr>
          <p:nvPr>
            <p:ph sz="quarter" idx="4"/>
          </p:nvPr>
        </p:nvSpPr>
        <p:spPr/>
        <p:txBody>
          <a:bodyPr>
            <a:normAutofit lnSpcReduction="10000"/>
          </a:bodyPr>
          <a:lstStyle/>
          <a:p>
            <a:r>
              <a:rPr lang="fr-FR" dirty="0"/>
              <a:t>•	Se compose de 20k + images de visage dans la nature (un seul visage dans une image)</a:t>
            </a:r>
          </a:p>
          <a:p>
            <a:r>
              <a:rPr lang="fr-FR" dirty="0"/>
              <a:t>•	Fournit les faces alignées et découpées en conséquence</a:t>
            </a:r>
          </a:p>
          <a:p>
            <a:r>
              <a:rPr lang="fr-FR" dirty="0"/>
              <a:t>•	Fournit les repères correspondants (68 points)</a:t>
            </a:r>
          </a:p>
          <a:p>
            <a:r>
              <a:rPr lang="fr-FR" dirty="0"/>
              <a:t>•	Les images sont étiquetées par âge, sexe et origine ethnique</a:t>
            </a:r>
          </a:p>
          <a:p>
            <a:endParaRPr lang="en-US" dirty="0"/>
          </a:p>
        </p:txBody>
      </p:sp>
      <p:pic>
        <p:nvPicPr>
          <p:cNvPr id="7" name="Picture 6">
            <a:extLst>
              <a:ext uri="{FF2B5EF4-FFF2-40B4-BE49-F238E27FC236}">
                <a16:creationId xmlns:a16="http://schemas.microsoft.com/office/drawing/2014/main" id="{E356A1FF-EAB7-4407-8953-355DA2430BD9}"/>
              </a:ext>
            </a:extLst>
          </p:cNvPr>
          <p:cNvPicPr/>
          <p:nvPr/>
        </p:nvPicPr>
        <p:blipFill>
          <a:blip r:embed="rId2">
            <a:extLst>
              <a:ext uri="{28A0092B-C50C-407E-A947-70E740481C1C}">
                <a14:useLocalDpi xmlns:a14="http://schemas.microsoft.com/office/drawing/2010/main" val="0"/>
              </a:ext>
            </a:extLst>
          </a:blip>
          <a:stretch>
            <a:fillRect/>
          </a:stretch>
        </p:blipFill>
        <p:spPr>
          <a:xfrm>
            <a:off x="662608" y="1855153"/>
            <a:ext cx="5526101" cy="3890484"/>
          </a:xfrm>
          <a:prstGeom prst="rect">
            <a:avLst/>
          </a:prstGeom>
        </p:spPr>
      </p:pic>
    </p:spTree>
    <p:extLst>
      <p:ext uri="{BB962C8B-B14F-4D97-AF65-F5344CB8AC3E}">
        <p14:creationId xmlns:p14="http://schemas.microsoft.com/office/powerpoint/2010/main" val="408537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4D37-1689-4A48-8507-175EBE068FED}"/>
              </a:ext>
            </a:extLst>
          </p:cNvPr>
          <p:cNvSpPr>
            <a:spLocks noGrp="1"/>
          </p:cNvSpPr>
          <p:nvPr>
            <p:ph type="title"/>
          </p:nvPr>
        </p:nvSpPr>
        <p:spPr/>
        <p:txBody>
          <a:bodyPr/>
          <a:lstStyle/>
          <a:p>
            <a:r>
              <a:rPr lang="en-US" dirty="0"/>
              <a:t>Labels</a:t>
            </a:r>
          </a:p>
        </p:txBody>
      </p:sp>
      <p:sp>
        <p:nvSpPr>
          <p:cNvPr id="3" name="Content Placeholder 2">
            <a:extLst>
              <a:ext uri="{FF2B5EF4-FFF2-40B4-BE49-F238E27FC236}">
                <a16:creationId xmlns:a16="http://schemas.microsoft.com/office/drawing/2014/main" id="{DCBF2E7C-B09B-49C7-A921-22087F0782BD}"/>
              </a:ext>
            </a:extLst>
          </p:cNvPr>
          <p:cNvSpPr>
            <a:spLocks noGrp="1"/>
          </p:cNvSpPr>
          <p:nvPr>
            <p:ph idx="1"/>
          </p:nvPr>
        </p:nvSpPr>
        <p:spPr/>
        <p:txBody>
          <a:bodyPr>
            <a:normAutofit fontScale="92500" lnSpcReduction="20000"/>
          </a:bodyPr>
          <a:lstStyle/>
          <a:p>
            <a:r>
              <a:rPr lang="en-US" dirty="0"/>
              <a:t>The labels of each face image is embedded in the file name, </a:t>
            </a:r>
            <a:r>
              <a:rPr lang="en-US" dirty="0" err="1"/>
              <a:t>formated</a:t>
            </a:r>
            <a:r>
              <a:rPr lang="en-US" dirty="0"/>
              <a:t> like [age]_[gender]_[race]_[date&amp;time].jpg</a:t>
            </a:r>
          </a:p>
          <a:p>
            <a:endParaRPr lang="en-US" dirty="0"/>
          </a:p>
          <a:p>
            <a:r>
              <a:rPr lang="en-US" dirty="0"/>
              <a:t>[age] is an integer from 0 to 116, indicating the age</a:t>
            </a:r>
          </a:p>
          <a:p>
            <a:r>
              <a:rPr lang="en-US" dirty="0"/>
              <a:t>[gender] is either 0 (male) or 1 (female)</a:t>
            </a:r>
          </a:p>
          <a:p>
            <a:r>
              <a:rPr lang="en-US" dirty="0"/>
              <a:t>[race] is an integer from 0 to 4, denoting White, Black, Asian, Indian, and Others (like Hispanic, Latino, Middle Eastern).</a:t>
            </a:r>
          </a:p>
          <a:p>
            <a:r>
              <a:rPr lang="en-US" dirty="0"/>
              <a:t>[</a:t>
            </a:r>
            <a:r>
              <a:rPr lang="en-US" dirty="0" err="1"/>
              <a:t>date&amp;time</a:t>
            </a:r>
            <a:r>
              <a:rPr lang="en-US" dirty="0"/>
              <a:t>] is in the format of </a:t>
            </a:r>
            <a:r>
              <a:rPr lang="en-US" dirty="0" err="1"/>
              <a:t>yyyymmddHHMMSSFFF</a:t>
            </a:r>
            <a:r>
              <a:rPr lang="en-US" dirty="0"/>
              <a:t>, showing the date and time an image was collected to </a:t>
            </a:r>
            <a:r>
              <a:rPr lang="en-US" dirty="0" err="1"/>
              <a:t>UTKFace</a:t>
            </a:r>
            <a:endParaRPr lang="en-US" dirty="0"/>
          </a:p>
          <a:p>
            <a:endParaRPr lang="en-US" dirty="0"/>
          </a:p>
        </p:txBody>
      </p:sp>
    </p:spTree>
    <p:extLst>
      <p:ext uri="{BB962C8B-B14F-4D97-AF65-F5344CB8AC3E}">
        <p14:creationId xmlns:p14="http://schemas.microsoft.com/office/powerpoint/2010/main" val="92275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6CAA-D418-4724-9432-0EBF784EFADB}"/>
              </a:ext>
            </a:extLst>
          </p:cNvPr>
          <p:cNvSpPr>
            <a:spLocks noGrp="1"/>
          </p:cNvSpPr>
          <p:nvPr>
            <p:ph type="title"/>
          </p:nvPr>
        </p:nvSpPr>
        <p:spPr/>
        <p:txBody>
          <a:bodyPr/>
          <a:lstStyle/>
          <a:p>
            <a:r>
              <a:rPr lang="fr-FR" dirty="0"/>
              <a:t>Modèle et </a:t>
            </a:r>
            <a:r>
              <a:rPr lang="fr-FR" dirty="0" err="1"/>
              <a:t>Resultat</a:t>
            </a:r>
            <a:endParaRPr lang="en-US" dirty="0"/>
          </a:p>
        </p:txBody>
      </p:sp>
      <p:sp>
        <p:nvSpPr>
          <p:cNvPr id="3" name="Text Placeholder 2">
            <a:extLst>
              <a:ext uri="{FF2B5EF4-FFF2-40B4-BE49-F238E27FC236}">
                <a16:creationId xmlns:a16="http://schemas.microsoft.com/office/drawing/2014/main" id="{AED87FB0-2393-47CF-97C0-25D9A8BD082A}"/>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DED91E94-A988-4748-A429-CBF259818199}"/>
              </a:ext>
            </a:extLst>
          </p:cNvPr>
          <p:cNvSpPr>
            <a:spLocks noGrp="1"/>
          </p:cNvSpPr>
          <p:nvPr>
            <p:ph type="body" sz="quarter" idx="3"/>
          </p:nvPr>
        </p:nvSpPr>
        <p:spPr/>
        <p:txBody>
          <a:bodyPr/>
          <a:lstStyle/>
          <a:p>
            <a:r>
              <a:rPr lang="fr-FR" dirty="0"/>
              <a:t>Résultat</a:t>
            </a:r>
            <a:endParaRPr lang="en-US" dirty="0"/>
          </a:p>
        </p:txBody>
      </p:sp>
      <p:sp>
        <p:nvSpPr>
          <p:cNvPr id="6" name="Content Placeholder 5">
            <a:extLst>
              <a:ext uri="{FF2B5EF4-FFF2-40B4-BE49-F238E27FC236}">
                <a16:creationId xmlns:a16="http://schemas.microsoft.com/office/drawing/2014/main" id="{6BB30DC8-F29C-4BBB-95D3-CDB35A145844}"/>
              </a:ext>
            </a:extLst>
          </p:cNvPr>
          <p:cNvSpPr>
            <a:spLocks noGrp="1"/>
          </p:cNvSpPr>
          <p:nvPr>
            <p:ph sz="quarter" idx="4"/>
          </p:nvPr>
        </p:nvSpPr>
        <p:spPr/>
        <p:txBody>
          <a:bodyPr/>
          <a:lstStyle/>
          <a:p>
            <a:r>
              <a:rPr lang="fr-FR" dirty="0"/>
              <a:t>99% de performance pour la prédiction des sexe</a:t>
            </a:r>
          </a:p>
          <a:p>
            <a:r>
              <a:rPr lang="fr-FR" dirty="0"/>
              <a:t>8% de performance pour la prédiction </a:t>
            </a:r>
            <a:r>
              <a:rPr lang="fr-FR" dirty="0" err="1"/>
              <a:t>d’age</a:t>
            </a:r>
            <a:endParaRPr lang="fr-FR" dirty="0"/>
          </a:p>
          <a:p>
            <a:endParaRPr lang="fr-FR" dirty="0"/>
          </a:p>
          <a:p>
            <a:endParaRPr lang="fr-FR" dirty="0"/>
          </a:p>
          <a:p>
            <a:endParaRPr lang="fr-FR" dirty="0"/>
          </a:p>
          <a:p>
            <a:endParaRPr lang="fr-FR" dirty="0"/>
          </a:p>
          <a:p>
            <a:pPr marL="36900" indent="0">
              <a:buNone/>
            </a:pPr>
            <a:endParaRPr lang="en-US" dirty="0"/>
          </a:p>
        </p:txBody>
      </p:sp>
      <p:pic>
        <p:nvPicPr>
          <p:cNvPr id="7" name="Content Placeholder 3" descr="Diagram&#10;&#10;Description automatically generated">
            <a:extLst>
              <a:ext uri="{FF2B5EF4-FFF2-40B4-BE49-F238E27FC236}">
                <a16:creationId xmlns:a16="http://schemas.microsoft.com/office/drawing/2014/main" id="{FA61EF0B-5B03-4AF5-AFBB-BF87410DAF96}"/>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913794" y="1736035"/>
            <a:ext cx="5182205" cy="4512365"/>
          </a:xfrm>
          <a:prstGeom prst="rect">
            <a:avLst/>
          </a:prstGeom>
        </p:spPr>
      </p:pic>
    </p:spTree>
    <p:extLst>
      <p:ext uri="{BB962C8B-B14F-4D97-AF65-F5344CB8AC3E}">
        <p14:creationId xmlns:p14="http://schemas.microsoft.com/office/powerpoint/2010/main" val="1148999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DA05377E-BFAD-4F46-B62D-B10F5933195E}"/>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6427303" cy="3429000"/>
          </a:xfrm>
          <a:prstGeom prst="rect">
            <a:avLst/>
          </a:prstGeom>
        </p:spPr>
      </p:pic>
      <p:pic>
        <p:nvPicPr>
          <p:cNvPr id="4" name="Picture 3" descr="Graphical user interface, text&#10;&#10;Description automatically generated">
            <a:extLst>
              <a:ext uri="{FF2B5EF4-FFF2-40B4-BE49-F238E27FC236}">
                <a16:creationId xmlns:a16="http://schemas.microsoft.com/office/drawing/2014/main" id="{E7A6DCA0-3479-4426-9B0A-5CD30FE79D72}"/>
              </a:ext>
            </a:extLst>
          </p:cNvPr>
          <p:cNvPicPr>
            <a:picLocks noChangeAspect="1"/>
          </p:cNvPicPr>
          <p:nvPr/>
        </p:nvPicPr>
        <p:blipFill>
          <a:blip r:embed="rId3"/>
          <a:stretch>
            <a:fillRect/>
          </a:stretch>
        </p:blipFill>
        <p:spPr>
          <a:xfrm>
            <a:off x="6427304" y="0"/>
            <a:ext cx="5850863" cy="3257688"/>
          </a:xfrm>
          <a:prstGeom prst="rect">
            <a:avLst/>
          </a:prstGeom>
        </p:spPr>
      </p:pic>
      <p:pic>
        <p:nvPicPr>
          <p:cNvPr id="6" name="Picture 5">
            <a:extLst>
              <a:ext uri="{FF2B5EF4-FFF2-40B4-BE49-F238E27FC236}">
                <a16:creationId xmlns:a16="http://schemas.microsoft.com/office/drawing/2014/main" id="{E7897681-452D-41DE-B45E-B7D9CDCD7BF6}"/>
              </a:ext>
            </a:extLst>
          </p:cNvPr>
          <p:cNvPicPr>
            <a:picLocks noChangeAspect="1"/>
          </p:cNvPicPr>
          <p:nvPr/>
        </p:nvPicPr>
        <p:blipFill>
          <a:blip r:embed="rId4"/>
          <a:stretch>
            <a:fillRect/>
          </a:stretch>
        </p:blipFill>
        <p:spPr>
          <a:xfrm>
            <a:off x="0" y="3428999"/>
            <a:ext cx="6301381" cy="3428999"/>
          </a:xfrm>
          <a:prstGeom prst="rect">
            <a:avLst/>
          </a:prstGeom>
        </p:spPr>
      </p:pic>
      <p:pic>
        <p:nvPicPr>
          <p:cNvPr id="8" name="Picture 7">
            <a:extLst>
              <a:ext uri="{FF2B5EF4-FFF2-40B4-BE49-F238E27FC236}">
                <a16:creationId xmlns:a16="http://schemas.microsoft.com/office/drawing/2014/main" id="{A4C721F1-A254-4A65-9F76-38D8C3C8B94A}"/>
              </a:ext>
            </a:extLst>
          </p:cNvPr>
          <p:cNvPicPr>
            <a:picLocks noChangeAspect="1"/>
          </p:cNvPicPr>
          <p:nvPr/>
        </p:nvPicPr>
        <p:blipFill>
          <a:blip r:embed="rId5"/>
          <a:stretch>
            <a:fillRect/>
          </a:stretch>
        </p:blipFill>
        <p:spPr>
          <a:xfrm>
            <a:off x="6301381" y="3215944"/>
            <a:ext cx="5890619" cy="3642056"/>
          </a:xfrm>
          <a:prstGeom prst="rect">
            <a:avLst/>
          </a:prstGeom>
        </p:spPr>
      </p:pic>
    </p:spTree>
    <p:extLst>
      <p:ext uri="{BB962C8B-B14F-4D97-AF65-F5344CB8AC3E}">
        <p14:creationId xmlns:p14="http://schemas.microsoft.com/office/powerpoint/2010/main" val="2261471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{572353C8-F04D-4E48-9547-97B5123C155D}tf11665031_win32</Template>
  <TotalTime>530</TotalTime>
  <Words>1184</Words>
  <Application>Microsoft Office PowerPoint</Application>
  <PresentationFormat>Widescreen</PresentationFormat>
  <Paragraphs>65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 Nova</vt:lpstr>
      <vt:lpstr>Arial Nova Light</vt:lpstr>
      <vt:lpstr>Wingdings 2</vt:lpstr>
      <vt:lpstr>SlateVTI</vt:lpstr>
      <vt:lpstr>Gender Age Prediction</vt:lpstr>
      <vt:lpstr>Introduction</vt:lpstr>
      <vt:lpstr>Problématique</vt:lpstr>
      <vt:lpstr>Synthèse état d’art</vt:lpstr>
      <vt:lpstr>Dataset </vt:lpstr>
      <vt:lpstr>PowerPoint Presentation</vt:lpstr>
      <vt:lpstr>Labels</vt:lpstr>
      <vt:lpstr>Modèle et Resultat</vt:lpstr>
      <vt:lpstr>PowerPoint Presentation</vt:lpstr>
      <vt:lpstr>Gender Prediction</vt:lpstr>
      <vt:lpstr>Gender Prédiction</vt:lpstr>
      <vt:lpstr>PowerPoint Presentation</vt:lpstr>
      <vt:lpstr>Age Prédiction</vt:lpstr>
      <vt:lpstr>PowerPoint Presentation</vt:lpstr>
      <vt:lpstr>Age Gender Prediction</vt:lpstr>
      <vt:lpstr>PowerPoint Presentation</vt:lpstr>
      <vt:lpstr>PowerPoint Presentation</vt:lpstr>
      <vt:lpstr>Resultat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Age Prediction</dc:title>
  <dc:creator>Youssra SAADEDDINE</dc:creator>
  <cp:lastModifiedBy>Youssra SAADEDDINE</cp:lastModifiedBy>
  <cp:revision>27</cp:revision>
  <dcterms:created xsi:type="dcterms:W3CDTF">2021-02-15T22:29:51Z</dcterms:created>
  <dcterms:modified xsi:type="dcterms:W3CDTF">2021-02-16T13:49:16Z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